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58" r:id="rId4"/>
    <p:sldId id="259" r:id="rId5"/>
    <p:sldId id="260" r:id="rId6"/>
    <p:sldId id="266" r:id="rId7"/>
    <p:sldId id="26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0379D-1D06-AC92-D402-749F241B56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80507A-B47A-05B0-C5B1-ED17D0DC44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613E37-F1DF-AF4A-4C15-855180F39695}"/>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5" name="Footer Placeholder 4">
            <a:extLst>
              <a:ext uri="{FF2B5EF4-FFF2-40B4-BE49-F238E27FC236}">
                <a16:creationId xmlns:a16="http://schemas.microsoft.com/office/drawing/2014/main" id="{5451D04C-8B5C-5EEB-9F93-5E35D1678F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410FCA-9777-E504-C2E7-1378D7B037F7}"/>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3209563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A43AF-42DB-AC3D-5F12-0DB9750D5F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31382E0-32D0-3D0E-54F3-43F8754F02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B52B7A-09A0-1598-B82C-5717212A04C0}"/>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5" name="Footer Placeholder 4">
            <a:extLst>
              <a:ext uri="{FF2B5EF4-FFF2-40B4-BE49-F238E27FC236}">
                <a16:creationId xmlns:a16="http://schemas.microsoft.com/office/drawing/2014/main" id="{51FBFC71-5432-4016-6962-8B6335FD02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2DC12E-EA94-6E71-E13A-DACCAF0D10B5}"/>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077070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AF9174-8A24-C31B-8E44-55971845A7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DA5186-F4B6-5B6F-01C6-4DE0E97838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FC1004-BC3D-00CF-9719-09DC6954B535}"/>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5" name="Footer Placeholder 4">
            <a:extLst>
              <a:ext uri="{FF2B5EF4-FFF2-40B4-BE49-F238E27FC236}">
                <a16:creationId xmlns:a16="http://schemas.microsoft.com/office/drawing/2014/main" id="{75BB78CA-E6BD-D1A3-C335-0BB4F7AE73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93F95D-B2EC-139E-0B30-B563F135995B}"/>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120567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0B720-CF2A-6E1E-0C65-6CFE74EB8F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1E3618-DF7C-5264-5E1F-FFF52DF9DD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647C3-943F-23ED-24E8-37C34376DA8F}"/>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5" name="Footer Placeholder 4">
            <a:extLst>
              <a:ext uri="{FF2B5EF4-FFF2-40B4-BE49-F238E27FC236}">
                <a16:creationId xmlns:a16="http://schemas.microsoft.com/office/drawing/2014/main" id="{B5DA39C2-B459-C835-C152-F9727DEA87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8A3F8E-9685-0366-886C-20A8972FACB3}"/>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4265812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40E60-D6E6-409B-5BDB-8A4D3BE5E7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B9147B-745B-4FDB-09F4-2F150FFC9A0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69AE29-0D3B-6F91-C34D-E1692455C1F3}"/>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5" name="Footer Placeholder 4">
            <a:extLst>
              <a:ext uri="{FF2B5EF4-FFF2-40B4-BE49-F238E27FC236}">
                <a16:creationId xmlns:a16="http://schemas.microsoft.com/office/drawing/2014/main" id="{298464AB-1B5D-F5EA-B9F8-935D5A7E0F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036D11-CE5A-40B9-B46F-F4D6A9A1F26A}"/>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20462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032F-845C-BAE7-5F87-BFF19DFD65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D4373C-9976-32AE-9A59-BE71A234A5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22F088-544F-A322-641A-8C91719623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4E8441-CA57-1B2D-F348-77A41BECE5D5}"/>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6" name="Footer Placeholder 5">
            <a:extLst>
              <a:ext uri="{FF2B5EF4-FFF2-40B4-BE49-F238E27FC236}">
                <a16:creationId xmlns:a16="http://schemas.microsoft.com/office/drawing/2014/main" id="{F315B30C-5C3C-CE8E-DE7E-C0C02AF26A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2096A1-8774-86F3-9050-AF2E0EEA27F8}"/>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3259437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78302-E72F-E88A-DE13-09BB90EBD26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3D5F273-6624-AAA1-A0C4-15D8EF6D44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AE64C3-F1D0-7C55-6889-46E75D0B82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B6C2BF-F821-E3BB-3D2F-F4A9F9B8D4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BBE7F7-4E93-D78E-80F3-107DCAFBED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A31AF2-90F3-D50B-5185-7E1441429F79}"/>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8" name="Footer Placeholder 7">
            <a:extLst>
              <a:ext uri="{FF2B5EF4-FFF2-40B4-BE49-F238E27FC236}">
                <a16:creationId xmlns:a16="http://schemas.microsoft.com/office/drawing/2014/main" id="{848AEC2B-DC56-BAEE-656A-557A40080D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6F1E664-AA37-7E27-D5C6-138239014BAA}"/>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753980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3205B-B14C-781C-3E01-705DACE881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2FECE5-6815-1B30-373E-2B3975B1BB41}"/>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4" name="Footer Placeholder 3">
            <a:extLst>
              <a:ext uri="{FF2B5EF4-FFF2-40B4-BE49-F238E27FC236}">
                <a16:creationId xmlns:a16="http://schemas.microsoft.com/office/drawing/2014/main" id="{EF651AED-D686-FC08-D398-EDFD274307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77C7C6-C5DF-E8AB-85A6-45D40A06CA3B}"/>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49413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927156-C08D-2601-3DAD-3532303D229C}"/>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3" name="Footer Placeholder 2">
            <a:extLst>
              <a:ext uri="{FF2B5EF4-FFF2-40B4-BE49-F238E27FC236}">
                <a16:creationId xmlns:a16="http://schemas.microsoft.com/office/drawing/2014/main" id="{65C40157-4FB9-8716-F32F-895AE8C78F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6B30BB-AD7F-FCDD-5961-C8776C41AE42}"/>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100928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D791C-EF7A-F8C2-0E71-1B9A6FC7FE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0828059-BCDC-B637-B9CA-F45576E3D9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F8C6149-852B-D389-C445-C1534C5CBD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B7DAB1-C5E6-D7DB-AED2-B591CA6CAF91}"/>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6" name="Footer Placeholder 5">
            <a:extLst>
              <a:ext uri="{FF2B5EF4-FFF2-40B4-BE49-F238E27FC236}">
                <a16:creationId xmlns:a16="http://schemas.microsoft.com/office/drawing/2014/main" id="{45F20DA5-93E0-012D-5F63-BC2285E9EF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073E61-5B33-4F42-D8C4-B45FB1BA1639}"/>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1208992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874E5-5F58-6493-D475-5A1E23382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6C76930-3C45-0D5A-D930-07ABA812A2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5DCAF1-C707-25A6-1B95-0059BA6ADF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4E124F-C2CB-A7F9-E557-6529828D0D32}"/>
              </a:ext>
            </a:extLst>
          </p:cNvPr>
          <p:cNvSpPr>
            <a:spLocks noGrp="1"/>
          </p:cNvSpPr>
          <p:nvPr>
            <p:ph type="dt" sz="half" idx="10"/>
          </p:nvPr>
        </p:nvSpPr>
        <p:spPr/>
        <p:txBody>
          <a:bodyPr/>
          <a:lstStyle/>
          <a:p>
            <a:fld id="{95CFB1B9-84C0-4996-8CBF-F48FE0DB64AE}" type="datetimeFigureOut">
              <a:rPr lang="en-US" smtClean="0"/>
              <a:t>5/15/2024</a:t>
            </a:fld>
            <a:endParaRPr lang="en-US"/>
          </a:p>
        </p:txBody>
      </p:sp>
      <p:sp>
        <p:nvSpPr>
          <p:cNvPr id="6" name="Footer Placeholder 5">
            <a:extLst>
              <a:ext uri="{FF2B5EF4-FFF2-40B4-BE49-F238E27FC236}">
                <a16:creationId xmlns:a16="http://schemas.microsoft.com/office/drawing/2014/main" id="{6ED67939-B359-DCE9-6DBE-41DB583E22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DF4A6D-8D46-6067-728A-D1B0226D9586}"/>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324715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5CF538-57F0-7691-D8A5-617E8AF1B7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8F0E5B-62AF-0B51-6788-0BE9DA6F16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CE0132-761C-8878-6985-FFC17AEE33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CFB1B9-84C0-4996-8CBF-F48FE0DB64AE}" type="datetimeFigureOut">
              <a:rPr lang="en-US" smtClean="0"/>
              <a:t>5/15/2024</a:t>
            </a:fld>
            <a:endParaRPr lang="en-US"/>
          </a:p>
        </p:txBody>
      </p:sp>
      <p:sp>
        <p:nvSpPr>
          <p:cNvPr id="5" name="Footer Placeholder 4">
            <a:extLst>
              <a:ext uri="{FF2B5EF4-FFF2-40B4-BE49-F238E27FC236}">
                <a16:creationId xmlns:a16="http://schemas.microsoft.com/office/drawing/2014/main" id="{A7691692-CA21-9423-1B66-CEBF44F661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EE6B56C-E86B-6A14-DC9B-F999A707C3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018A4E-FD30-4BB5-BE67-43750037CE70}" type="slidenum">
              <a:rPr lang="en-US" smtClean="0"/>
              <a:t>‹#›</a:t>
            </a:fld>
            <a:endParaRPr lang="en-US"/>
          </a:p>
        </p:txBody>
      </p:sp>
    </p:spTree>
    <p:extLst>
      <p:ext uri="{BB962C8B-B14F-4D97-AF65-F5344CB8AC3E}">
        <p14:creationId xmlns:p14="http://schemas.microsoft.com/office/powerpoint/2010/main" val="31472713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19DE0-0039-6B63-4BD9-C6FAD69166D5}"/>
              </a:ext>
            </a:extLst>
          </p:cNvPr>
          <p:cNvSpPr>
            <a:spLocks noGrp="1"/>
          </p:cNvSpPr>
          <p:nvPr>
            <p:ph type="ctrTitle"/>
          </p:nvPr>
        </p:nvSpPr>
        <p:spPr>
          <a:xfrm>
            <a:off x="1524000" y="757083"/>
            <a:ext cx="9144000" cy="1582839"/>
          </a:xfrm>
        </p:spPr>
        <p:txBody>
          <a:bodyPr>
            <a:normAutofit/>
          </a:bodyPr>
          <a:lstStyle/>
          <a:p>
            <a:r>
              <a:rPr lang="en-US" sz="6600" dirty="0"/>
              <a:t>Study Time Calculator</a:t>
            </a:r>
          </a:p>
        </p:txBody>
      </p:sp>
      <p:sp>
        <p:nvSpPr>
          <p:cNvPr id="3" name="Subtitle 2">
            <a:extLst>
              <a:ext uri="{FF2B5EF4-FFF2-40B4-BE49-F238E27FC236}">
                <a16:creationId xmlns:a16="http://schemas.microsoft.com/office/drawing/2014/main" id="{30BA2AD8-AAEE-81AD-FE6B-93D27A7D58F5}"/>
              </a:ext>
            </a:extLst>
          </p:cNvPr>
          <p:cNvSpPr>
            <a:spLocks noGrp="1"/>
          </p:cNvSpPr>
          <p:nvPr>
            <p:ph type="subTitle" idx="1"/>
          </p:nvPr>
        </p:nvSpPr>
        <p:spPr>
          <a:xfrm>
            <a:off x="1524000" y="3186782"/>
            <a:ext cx="9311148" cy="1655762"/>
          </a:xfrm>
        </p:spPr>
        <p:txBody>
          <a:bodyPr>
            <a:normAutofit/>
          </a:bodyPr>
          <a:lstStyle/>
          <a:p>
            <a:r>
              <a:rPr lang="en-US" dirty="0"/>
              <a:t>Hadassa Franklin (VC1A) – Dassiefranklin@gmail.com</a:t>
            </a:r>
          </a:p>
          <a:p>
            <a:r>
              <a:rPr lang="en-US" dirty="0"/>
              <a:t>Evie Barth (VC1B) - eviebarth18@gmail.com</a:t>
            </a:r>
          </a:p>
        </p:txBody>
      </p:sp>
      <p:sp>
        <p:nvSpPr>
          <p:cNvPr id="5" name="Subtitle 2">
            <a:extLst>
              <a:ext uri="{FF2B5EF4-FFF2-40B4-BE49-F238E27FC236}">
                <a16:creationId xmlns:a16="http://schemas.microsoft.com/office/drawing/2014/main" id="{AFA4ABF5-90BB-FFCF-8ECB-DA2E2D0315B0}"/>
              </a:ext>
            </a:extLst>
          </p:cNvPr>
          <p:cNvSpPr txBox="1">
            <a:spLocks/>
          </p:cNvSpPr>
          <p:nvPr/>
        </p:nvSpPr>
        <p:spPr>
          <a:xfrm>
            <a:off x="1524000" y="4861523"/>
            <a:ext cx="9311148"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Supervisor - Professor Katherine Chuang - chuang@sci.brooklyn.cuny.edu</a:t>
            </a:r>
          </a:p>
        </p:txBody>
      </p:sp>
    </p:spTree>
    <p:extLst>
      <p:ext uri="{BB962C8B-B14F-4D97-AF65-F5344CB8AC3E}">
        <p14:creationId xmlns:p14="http://schemas.microsoft.com/office/powerpoint/2010/main" val="1362374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D039A-0174-A166-600B-6A8CF6E263FB}"/>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7E186C08-4AC5-2FC4-A299-B6169912306D}"/>
              </a:ext>
            </a:extLst>
          </p:cNvPr>
          <p:cNvSpPr>
            <a:spLocks noGrp="1"/>
          </p:cNvSpPr>
          <p:nvPr>
            <p:ph idx="1"/>
          </p:nvPr>
        </p:nvSpPr>
        <p:spPr>
          <a:xfrm>
            <a:off x="838200" y="1690688"/>
            <a:ext cx="10515600" cy="4692753"/>
          </a:xfrm>
        </p:spPr>
        <p:txBody>
          <a:bodyPr>
            <a:normAutofit fontScale="92500" lnSpcReduction="10000"/>
          </a:bodyPr>
          <a:lstStyle/>
          <a:p>
            <a:pPr marL="0" indent="0">
              <a:lnSpc>
                <a:spcPct val="110000"/>
              </a:lnSpc>
              <a:buNone/>
            </a:pPr>
            <a:r>
              <a:rPr lang="en-US" sz="2400" b="0" i="0" u="none" strike="noStrike" dirty="0">
                <a:effectLst/>
              </a:rPr>
              <a:t>The goal of the Study Time Calculator is to help students calculate the amount of time they need to set aside for schoolwork and devise a weekly study schedule, enabling them to allocate their time wisely throughout the week and complete all their coursework. Students will input their classes hours, work hours and other relevant data such as extracurricular activities that they have upcoming. The program will then advise them on how much time they should have to allocate for schoolwork per week and assist them in finding suitable time slots in their schedules to complete it. This goal of this project aims to facilitate students in completing their coursework each week and discourage students from leaving everything until the last minute. The program outputs this data in a weekly schedule format, which we hope to integrate with Google Calendar for convenient use. The target users are Brooklyn College students. While the basic features can cater to any student, we hope to incorporate additional features specific to Brooklyn College, such as a map of study spaces and their operating hours.</a:t>
            </a:r>
            <a:endParaRPr lang="en-US" sz="2400" dirty="0"/>
          </a:p>
        </p:txBody>
      </p:sp>
    </p:spTree>
    <p:extLst>
      <p:ext uri="{BB962C8B-B14F-4D97-AF65-F5344CB8AC3E}">
        <p14:creationId xmlns:p14="http://schemas.microsoft.com/office/powerpoint/2010/main" val="557216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A649B-06A4-7A06-9899-17D6AB431C0A}"/>
              </a:ext>
            </a:extLst>
          </p:cNvPr>
          <p:cNvSpPr>
            <a:spLocks noGrp="1"/>
          </p:cNvSpPr>
          <p:nvPr>
            <p:ph type="title"/>
          </p:nvPr>
        </p:nvSpPr>
        <p:spPr/>
        <p:txBody>
          <a:bodyPr/>
          <a:lstStyle/>
          <a:p>
            <a:r>
              <a:rPr lang="en-US" dirty="0"/>
              <a:t>User Flow</a:t>
            </a:r>
          </a:p>
        </p:txBody>
      </p:sp>
      <p:pic>
        <p:nvPicPr>
          <p:cNvPr id="5" name="Content Placeholder 4" descr="A black screen with white text&#10;&#10;Description automatically generated">
            <a:extLst>
              <a:ext uri="{FF2B5EF4-FFF2-40B4-BE49-F238E27FC236}">
                <a16:creationId xmlns:a16="http://schemas.microsoft.com/office/drawing/2014/main" id="{C5D84118-92E1-17C6-524B-05EC322F5E4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968" t="10294" r="5594" b="5807"/>
          <a:stretch/>
        </p:blipFill>
        <p:spPr>
          <a:xfrm>
            <a:off x="838200" y="1742698"/>
            <a:ext cx="7654256" cy="4075574"/>
          </a:xfrm>
          <a:prstGeom prst="rect">
            <a:avLst/>
          </a:prstGeom>
        </p:spPr>
      </p:pic>
      <p:sp>
        <p:nvSpPr>
          <p:cNvPr id="8" name="TextBox 7">
            <a:extLst>
              <a:ext uri="{FF2B5EF4-FFF2-40B4-BE49-F238E27FC236}">
                <a16:creationId xmlns:a16="http://schemas.microsoft.com/office/drawing/2014/main" id="{AB2B53F0-95C6-951B-122E-26D80B993F90}"/>
              </a:ext>
            </a:extLst>
          </p:cNvPr>
          <p:cNvSpPr txBox="1"/>
          <p:nvPr/>
        </p:nvSpPr>
        <p:spPr>
          <a:xfrm>
            <a:off x="8652386" y="1742698"/>
            <a:ext cx="3382297" cy="4247317"/>
          </a:xfrm>
          <a:prstGeom prst="rect">
            <a:avLst/>
          </a:prstGeom>
          <a:noFill/>
        </p:spPr>
        <p:txBody>
          <a:bodyPr wrap="square">
            <a:spAutoFit/>
          </a:bodyPr>
          <a:lstStyle/>
          <a:p>
            <a:r>
              <a:rPr lang="en-US" dirty="0"/>
              <a:t>Originally, we had planned on having a login page and to have trackers, so this page was more intricate. Also, we had made certain questions yes or no and based on your response you might have been asked additional questions, e.g., You would be asked if you worked. If you answered yes, you would then be asked how many hours. The user would also have been able to schedule study time on a calendar connected to Google Calendar based on the resulted output.</a:t>
            </a:r>
          </a:p>
        </p:txBody>
      </p:sp>
    </p:spTree>
    <p:extLst>
      <p:ext uri="{BB962C8B-B14F-4D97-AF65-F5344CB8AC3E}">
        <p14:creationId xmlns:p14="http://schemas.microsoft.com/office/powerpoint/2010/main" val="761745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D9DD0-7CAD-D27C-F084-E4FA7317E081}"/>
              </a:ext>
            </a:extLst>
          </p:cNvPr>
          <p:cNvSpPr>
            <a:spLocks noGrp="1"/>
          </p:cNvSpPr>
          <p:nvPr>
            <p:ph type="title"/>
          </p:nvPr>
        </p:nvSpPr>
        <p:spPr/>
        <p:txBody>
          <a:bodyPr/>
          <a:lstStyle/>
          <a:p>
            <a:r>
              <a:rPr lang="en-US" dirty="0"/>
              <a:t>Data Flow Diagram of Application Logic</a:t>
            </a:r>
          </a:p>
        </p:txBody>
      </p:sp>
      <p:pic>
        <p:nvPicPr>
          <p:cNvPr id="5" name="Content Placeholder 4" descr="A group of blue rectangles with black text&#10;&#10;Description automatically generated">
            <a:extLst>
              <a:ext uri="{FF2B5EF4-FFF2-40B4-BE49-F238E27FC236}">
                <a16:creationId xmlns:a16="http://schemas.microsoft.com/office/drawing/2014/main" id="{B7B24776-4433-3CA7-7C7A-4099F261947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7431" t="33740" r="12724" b="35293"/>
          <a:stretch/>
        </p:blipFill>
        <p:spPr>
          <a:xfrm>
            <a:off x="2086950" y="2230525"/>
            <a:ext cx="7843576" cy="1693074"/>
          </a:xfrm>
          <a:prstGeom prst="rect">
            <a:avLst/>
          </a:prstGeom>
        </p:spPr>
      </p:pic>
      <p:sp>
        <p:nvSpPr>
          <p:cNvPr id="9" name="TextBox 8">
            <a:extLst>
              <a:ext uri="{FF2B5EF4-FFF2-40B4-BE49-F238E27FC236}">
                <a16:creationId xmlns:a16="http://schemas.microsoft.com/office/drawing/2014/main" id="{5E4BC5DC-34F7-A1C6-DF05-9E7465B46C24}"/>
              </a:ext>
            </a:extLst>
          </p:cNvPr>
          <p:cNvSpPr txBox="1"/>
          <p:nvPr/>
        </p:nvSpPr>
        <p:spPr>
          <a:xfrm>
            <a:off x="838200" y="4797732"/>
            <a:ext cx="10341076" cy="1166473"/>
          </a:xfrm>
          <a:prstGeom prst="rect">
            <a:avLst/>
          </a:prstGeom>
          <a:noFill/>
        </p:spPr>
        <p:txBody>
          <a:bodyPr wrap="square">
            <a:spAutoFit/>
          </a:bodyPr>
          <a:lstStyle/>
          <a:p>
            <a:pPr>
              <a:lnSpc>
                <a:spcPct val="90000"/>
              </a:lnSpc>
              <a:spcAft>
                <a:spcPts val="600"/>
              </a:spcAft>
            </a:pPr>
            <a:r>
              <a:rPr lang="en-US" dirty="0"/>
              <a:t>The user will input data as integers or doubles. These will be used for the calculations which will calculate the amount of time already allocated for activities and will output the remaining time they have to allocate towards schoolwork.</a:t>
            </a:r>
          </a:p>
          <a:p>
            <a:pPr>
              <a:lnSpc>
                <a:spcPct val="90000"/>
              </a:lnSpc>
              <a:spcAft>
                <a:spcPts val="600"/>
              </a:spcAft>
            </a:pPr>
            <a:endParaRPr lang="en-US" dirty="0"/>
          </a:p>
        </p:txBody>
      </p:sp>
      <p:sp>
        <p:nvSpPr>
          <p:cNvPr id="10" name="TextBox 9">
            <a:extLst>
              <a:ext uri="{FF2B5EF4-FFF2-40B4-BE49-F238E27FC236}">
                <a16:creationId xmlns:a16="http://schemas.microsoft.com/office/drawing/2014/main" id="{34C81881-9C17-3FCA-3E66-AD0D00FFC0EA}"/>
              </a:ext>
            </a:extLst>
          </p:cNvPr>
          <p:cNvSpPr txBox="1"/>
          <p:nvPr/>
        </p:nvSpPr>
        <p:spPr>
          <a:xfrm>
            <a:off x="887627" y="5641039"/>
            <a:ext cx="10416746" cy="646331"/>
          </a:xfrm>
          <a:prstGeom prst="rect">
            <a:avLst/>
          </a:prstGeom>
          <a:noFill/>
        </p:spPr>
        <p:txBody>
          <a:bodyPr wrap="square" rtlCol="0">
            <a:spAutoFit/>
          </a:bodyPr>
          <a:lstStyle/>
          <a:p>
            <a:r>
              <a:rPr lang="en-US" dirty="0"/>
              <a:t>Originally, we were going to store the data and then do calculations based on the stored data. We were going to have trackers as well.</a:t>
            </a:r>
          </a:p>
        </p:txBody>
      </p:sp>
    </p:spTree>
    <p:extLst>
      <p:ext uri="{BB962C8B-B14F-4D97-AF65-F5344CB8AC3E}">
        <p14:creationId xmlns:p14="http://schemas.microsoft.com/office/powerpoint/2010/main" val="309915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ED56C-3457-56D1-CAAC-451067E0383C}"/>
              </a:ext>
            </a:extLst>
          </p:cNvPr>
          <p:cNvSpPr>
            <a:spLocks noGrp="1"/>
          </p:cNvSpPr>
          <p:nvPr>
            <p:ph type="title"/>
          </p:nvPr>
        </p:nvSpPr>
        <p:spPr>
          <a:xfrm>
            <a:off x="1086375" y="141018"/>
            <a:ext cx="10515600" cy="1325563"/>
          </a:xfrm>
        </p:spPr>
        <p:txBody>
          <a:bodyPr/>
          <a:lstStyle/>
          <a:p>
            <a:r>
              <a:rPr lang="en-US" dirty="0"/>
              <a:t>Initial User Interface</a:t>
            </a:r>
          </a:p>
        </p:txBody>
      </p:sp>
      <p:pic>
        <p:nvPicPr>
          <p:cNvPr id="5" name="Content Placeholder 4" descr="A screenshot of a study schedule calculator&#10;&#10;Description automatically generated">
            <a:extLst>
              <a:ext uri="{FF2B5EF4-FFF2-40B4-BE49-F238E27FC236}">
                <a16:creationId xmlns:a16="http://schemas.microsoft.com/office/drawing/2014/main" id="{CEBAA557-FA80-FC40-56B1-E1FBF259A1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6375" y="1466581"/>
            <a:ext cx="10019247" cy="5023637"/>
          </a:xfrm>
        </p:spPr>
      </p:pic>
    </p:spTree>
    <p:extLst>
      <p:ext uri="{BB962C8B-B14F-4D97-AF65-F5344CB8AC3E}">
        <p14:creationId xmlns:p14="http://schemas.microsoft.com/office/powerpoint/2010/main" val="3267016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B6443-A14C-AD0A-02F0-E4554B8EFD7C}"/>
              </a:ext>
            </a:extLst>
          </p:cNvPr>
          <p:cNvSpPr>
            <a:spLocks noGrp="1"/>
          </p:cNvSpPr>
          <p:nvPr>
            <p:ph type="title"/>
          </p:nvPr>
        </p:nvSpPr>
        <p:spPr/>
        <p:txBody>
          <a:bodyPr/>
          <a:lstStyle/>
          <a:p>
            <a:r>
              <a:rPr lang="en-US" dirty="0"/>
              <a:t>Tentative Schedule</a:t>
            </a:r>
          </a:p>
        </p:txBody>
      </p:sp>
      <p:graphicFrame>
        <p:nvGraphicFramePr>
          <p:cNvPr id="4" name="Content Placeholder 3">
            <a:extLst>
              <a:ext uri="{FF2B5EF4-FFF2-40B4-BE49-F238E27FC236}">
                <a16:creationId xmlns:a16="http://schemas.microsoft.com/office/drawing/2014/main" id="{046D3AAF-7F2A-88AC-DF6E-51618CDF2ED6}"/>
              </a:ext>
            </a:extLst>
          </p:cNvPr>
          <p:cNvGraphicFramePr>
            <a:graphicFrameLocks noGrp="1"/>
          </p:cNvGraphicFramePr>
          <p:nvPr>
            <p:ph idx="1"/>
            <p:extLst>
              <p:ext uri="{D42A27DB-BD31-4B8C-83A1-F6EECF244321}">
                <p14:modId xmlns:p14="http://schemas.microsoft.com/office/powerpoint/2010/main" val="2356712484"/>
              </p:ext>
            </p:extLst>
          </p:nvPr>
        </p:nvGraphicFramePr>
        <p:xfrm>
          <a:off x="838200" y="1825625"/>
          <a:ext cx="10515602" cy="4545675"/>
        </p:xfrm>
        <a:graphic>
          <a:graphicData uri="http://schemas.openxmlformats.org/drawingml/2006/table">
            <a:tbl>
              <a:tblPr firstRow="1" bandRow="1">
                <a:tableStyleId>{5940675A-B579-460E-94D1-54222C63F5DA}</a:tableStyleId>
              </a:tblPr>
              <a:tblGrid>
                <a:gridCol w="4779818">
                  <a:extLst>
                    <a:ext uri="{9D8B030D-6E8A-4147-A177-3AD203B41FA5}">
                      <a16:colId xmlns:a16="http://schemas.microsoft.com/office/drawing/2014/main" val="1163228485"/>
                    </a:ext>
                  </a:extLst>
                </a:gridCol>
                <a:gridCol w="477982">
                  <a:extLst>
                    <a:ext uri="{9D8B030D-6E8A-4147-A177-3AD203B41FA5}">
                      <a16:colId xmlns:a16="http://schemas.microsoft.com/office/drawing/2014/main" val="902143585"/>
                    </a:ext>
                  </a:extLst>
                </a:gridCol>
                <a:gridCol w="477982">
                  <a:extLst>
                    <a:ext uri="{9D8B030D-6E8A-4147-A177-3AD203B41FA5}">
                      <a16:colId xmlns:a16="http://schemas.microsoft.com/office/drawing/2014/main" val="1092621884"/>
                    </a:ext>
                  </a:extLst>
                </a:gridCol>
                <a:gridCol w="477982">
                  <a:extLst>
                    <a:ext uri="{9D8B030D-6E8A-4147-A177-3AD203B41FA5}">
                      <a16:colId xmlns:a16="http://schemas.microsoft.com/office/drawing/2014/main" val="2783958726"/>
                    </a:ext>
                  </a:extLst>
                </a:gridCol>
                <a:gridCol w="477982">
                  <a:extLst>
                    <a:ext uri="{9D8B030D-6E8A-4147-A177-3AD203B41FA5}">
                      <a16:colId xmlns:a16="http://schemas.microsoft.com/office/drawing/2014/main" val="1038124659"/>
                    </a:ext>
                  </a:extLst>
                </a:gridCol>
                <a:gridCol w="477982">
                  <a:extLst>
                    <a:ext uri="{9D8B030D-6E8A-4147-A177-3AD203B41FA5}">
                      <a16:colId xmlns:a16="http://schemas.microsoft.com/office/drawing/2014/main" val="3510637496"/>
                    </a:ext>
                  </a:extLst>
                </a:gridCol>
                <a:gridCol w="477982">
                  <a:extLst>
                    <a:ext uri="{9D8B030D-6E8A-4147-A177-3AD203B41FA5}">
                      <a16:colId xmlns:a16="http://schemas.microsoft.com/office/drawing/2014/main" val="1674018618"/>
                    </a:ext>
                  </a:extLst>
                </a:gridCol>
                <a:gridCol w="477982">
                  <a:extLst>
                    <a:ext uri="{9D8B030D-6E8A-4147-A177-3AD203B41FA5}">
                      <a16:colId xmlns:a16="http://schemas.microsoft.com/office/drawing/2014/main" val="2724444660"/>
                    </a:ext>
                  </a:extLst>
                </a:gridCol>
                <a:gridCol w="477982">
                  <a:extLst>
                    <a:ext uri="{9D8B030D-6E8A-4147-A177-3AD203B41FA5}">
                      <a16:colId xmlns:a16="http://schemas.microsoft.com/office/drawing/2014/main" val="2272952111"/>
                    </a:ext>
                  </a:extLst>
                </a:gridCol>
                <a:gridCol w="477982">
                  <a:extLst>
                    <a:ext uri="{9D8B030D-6E8A-4147-A177-3AD203B41FA5}">
                      <a16:colId xmlns:a16="http://schemas.microsoft.com/office/drawing/2014/main" val="1600047099"/>
                    </a:ext>
                  </a:extLst>
                </a:gridCol>
                <a:gridCol w="477982">
                  <a:extLst>
                    <a:ext uri="{9D8B030D-6E8A-4147-A177-3AD203B41FA5}">
                      <a16:colId xmlns:a16="http://schemas.microsoft.com/office/drawing/2014/main" val="2590603708"/>
                    </a:ext>
                  </a:extLst>
                </a:gridCol>
                <a:gridCol w="477982">
                  <a:extLst>
                    <a:ext uri="{9D8B030D-6E8A-4147-A177-3AD203B41FA5}">
                      <a16:colId xmlns:a16="http://schemas.microsoft.com/office/drawing/2014/main" val="2369189412"/>
                    </a:ext>
                  </a:extLst>
                </a:gridCol>
                <a:gridCol w="477982">
                  <a:extLst>
                    <a:ext uri="{9D8B030D-6E8A-4147-A177-3AD203B41FA5}">
                      <a16:colId xmlns:a16="http://schemas.microsoft.com/office/drawing/2014/main" val="3601313400"/>
                    </a:ext>
                  </a:extLst>
                </a:gridCol>
              </a:tblGrid>
              <a:tr h="466223">
                <a:tc>
                  <a:txBody>
                    <a:bodyPr/>
                    <a:lstStyle/>
                    <a:p>
                      <a:r>
                        <a:rPr lang="en-US" dirty="0"/>
                        <a:t>Task</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tc>
                  <a:txBody>
                    <a:bodyPr/>
                    <a:lstStyle/>
                    <a:p>
                      <a:r>
                        <a:rPr lang="en-US" dirty="0"/>
                        <a:t>11</a:t>
                      </a:r>
                    </a:p>
                  </a:txBody>
                  <a:tcPr/>
                </a:tc>
                <a:tc>
                  <a:txBody>
                    <a:bodyPr/>
                    <a:lstStyle/>
                    <a:p>
                      <a:r>
                        <a:rPr lang="en-US" dirty="0"/>
                        <a:t>12</a:t>
                      </a:r>
                    </a:p>
                  </a:txBody>
                  <a:tcPr/>
                </a:tc>
                <a:extLst>
                  <a:ext uri="{0D108BD9-81ED-4DB2-BD59-A6C34878D82A}">
                    <a16:rowId xmlns:a16="http://schemas.microsoft.com/office/drawing/2014/main" val="1107673683"/>
                  </a:ext>
                </a:extLst>
              </a:tr>
              <a:tr h="466223">
                <a:tc>
                  <a:txBody>
                    <a:bodyPr/>
                    <a:lstStyle/>
                    <a:p>
                      <a:r>
                        <a:rPr lang="en-US" dirty="0"/>
                        <a:t>Project planning, design, and logic</a:t>
                      </a:r>
                    </a:p>
                  </a:txBody>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277125763"/>
                  </a:ext>
                </a:extLst>
              </a:tr>
              <a:tr h="466223">
                <a:tc>
                  <a:txBody>
                    <a:bodyPr/>
                    <a:lstStyle/>
                    <a:p>
                      <a:r>
                        <a:rPr lang="en-US" dirty="0"/>
                        <a:t>Make up paperwork (started project late)</a:t>
                      </a:r>
                    </a:p>
                  </a:txBody>
                  <a:tcPr/>
                </a:tc>
                <a:tc>
                  <a:txBody>
                    <a:bodyPr/>
                    <a:lstStyle/>
                    <a:p>
                      <a:endParaRPr lang="en-US"/>
                    </a:p>
                  </a:txBody>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73046252"/>
                  </a:ext>
                </a:extLst>
              </a:tr>
              <a:tr h="466223">
                <a:tc>
                  <a:txBody>
                    <a:bodyPr/>
                    <a:lstStyle/>
                    <a:p>
                      <a:r>
                        <a:rPr lang="en-US" dirty="0"/>
                        <a:t>Proof of concept</a:t>
                      </a:r>
                    </a:p>
                  </a:txBody>
                  <a:tcPr/>
                </a:tc>
                <a:tc>
                  <a:txBody>
                    <a:bodyPr/>
                    <a:lstStyle/>
                    <a:p>
                      <a:endParaRPr lang="en-US"/>
                    </a:p>
                  </a:txBody>
                  <a:tcPr/>
                </a:tc>
                <a:tc>
                  <a:txBody>
                    <a:bodyPr/>
                    <a:lstStyle/>
                    <a:p>
                      <a:endParaRPr lang="en-US"/>
                    </a:p>
                  </a:txBody>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357116454"/>
                  </a:ext>
                </a:extLst>
              </a:tr>
              <a:tr h="815891">
                <a:tc>
                  <a:txBody>
                    <a:bodyPr/>
                    <a:lstStyle/>
                    <a:p>
                      <a:r>
                        <a:rPr lang="en-US" dirty="0"/>
                        <a:t>Write code for front end and user interface and test it</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solidFill>
                      <a:schemeClr val="accent1">
                        <a:lumMod val="60000"/>
                        <a:lumOff val="40000"/>
                      </a:schemeClr>
                    </a:solidFill>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402232017"/>
                  </a:ext>
                </a:extLst>
              </a:tr>
              <a:tr h="4662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Write code for back end/database and test it</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4076541008"/>
                  </a:ext>
                </a:extLst>
              </a:tr>
              <a:tr h="466223">
                <a:tc>
                  <a:txBody>
                    <a:bodyPr/>
                    <a:lstStyle/>
                    <a:p>
                      <a:r>
                        <a:rPr lang="en-US" dirty="0"/>
                        <a:t>Connect to google calendar</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noFill/>
                  </a:tcPr>
                </a:tc>
                <a:tc>
                  <a:txBody>
                    <a:bodyPr/>
                    <a:lstStyle/>
                    <a:p>
                      <a:endParaRPr lang="en-US" dirty="0"/>
                    </a:p>
                  </a:txBody>
                  <a:tcPr>
                    <a:solidFill>
                      <a:schemeClr val="accent1">
                        <a:lumMod val="60000"/>
                        <a:lumOff val="40000"/>
                      </a:schemeClr>
                    </a:solidFill>
                  </a:tcPr>
                </a:tc>
                <a:tc>
                  <a:txBody>
                    <a:bodyPr/>
                    <a:lstStyle/>
                    <a:p>
                      <a:endParaRPr lang="en-US" dirty="0"/>
                    </a:p>
                  </a:txBody>
                  <a:tcPr/>
                </a:tc>
                <a:extLst>
                  <a:ext uri="{0D108BD9-81ED-4DB2-BD59-A6C34878D82A}">
                    <a16:rowId xmlns:a16="http://schemas.microsoft.com/office/drawing/2014/main" val="3902628728"/>
                  </a:ext>
                </a:extLst>
              </a:tr>
              <a:tr h="466223">
                <a:tc>
                  <a:txBody>
                    <a:bodyPr/>
                    <a:lstStyle/>
                    <a:p>
                      <a:r>
                        <a:rPr lang="en-US" sz="1800" kern="100" dirty="0">
                          <a:latin typeface="Calibri" panose="020F0502020204030204" pitchFamily="34" charset="0"/>
                          <a:ea typeface="Calibri" panose="020F0502020204030204" pitchFamily="34" charset="0"/>
                          <a:cs typeface="Arial" panose="020B0604020202020204" pitchFamily="34" charset="0"/>
                        </a:rPr>
                        <a:t>Work on final presentation and slides </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solidFill>
                      <a:schemeClr val="accent1">
                        <a:lumMod val="60000"/>
                        <a:lumOff val="40000"/>
                      </a:schemeClr>
                    </a:solidFill>
                  </a:tcPr>
                </a:tc>
                <a:extLst>
                  <a:ext uri="{0D108BD9-81ED-4DB2-BD59-A6C34878D82A}">
                    <a16:rowId xmlns:a16="http://schemas.microsoft.com/office/drawing/2014/main" val="1409434539"/>
                  </a:ext>
                </a:extLst>
              </a:tr>
              <a:tr h="466223">
                <a:tc>
                  <a:txBody>
                    <a:bodyPr/>
                    <a:lstStyle/>
                    <a:p>
                      <a:r>
                        <a:rPr lang="en-US" dirty="0"/>
                        <a:t>Work on other course requirements</a:t>
                      </a:r>
                    </a:p>
                  </a:txBody>
                  <a:tcPr/>
                </a:tc>
                <a:tc>
                  <a:txBody>
                    <a:bodyPr/>
                    <a:lstStyle/>
                    <a:p>
                      <a:endParaRPr lang="en-US" dirty="0"/>
                    </a:p>
                  </a:txBody>
                  <a:tcPr>
                    <a:solidFill>
                      <a:schemeClr val="accent1">
                        <a:lumMod val="60000"/>
                        <a:lumOff val="40000"/>
                      </a:schemeClr>
                    </a:solidFill>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extLst>
                  <a:ext uri="{0D108BD9-81ED-4DB2-BD59-A6C34878D82A}">
                    <a16:rowId xmlns:a16="http://schemas.microsoft.com/office/drawing/2014/main" val="3741611840"/>
                  </a:ext>
                </a:extLst>
              </a:tr>
            </a:tbl>
          </a:graphicData>
        </a:graphic>
      </p:graphicFrame>
    </p:spTree>
    <p:extLst>
      <p:ext uri="{BB962C8B-B14F-4D97-AF65-F5344CB8AC3E}">
        <p14:creationId xmlns:p14="http://schemas.microsoft.com/office/powerpoint/2010/main" val="1840777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D0D3B-A251-54B8-41FC-265B58662E0B}"/>
              </a:ext>
            </a:extLst>
          </p:cNvPr>
          <p:cNvSpPr>
            <a:spLocks noGrp="1"/>
          </p:cNvSpPr>
          <p:nvPr>
            <p:ph type="title"/>
          </p:nvPr>
        </p:nvSpPr>
        <p:spPr/>
        <p:txBody>
          <a:bodyPr/>
          <a:lstStyle/>
          <a:p>
            <a:r>
              <a:rPr lang="en-US" dirty="0"/>
              <a:t>Use Cases</a:t>
            </a:r>
          </a:p>
        </p:txBody>
      </p:sp>
      <p:sp>
        <p:nvSpPr>
          <p:cNvPr id="3" name="Content Placeholder 2">
            <a:extLst>
              <a:ext uri="{FF2B5EF4-FFF2-40B4-BE49-F238E27FC236}">
                <a16:creationId xmlns:a16="http://schemas.microsoft.com/office/drawing/2014/main" id="{376E87AD-947F-B58A-73EC-203C91930979}"/>
              </a:ext>
            </a:extLst>
          </p:cNvPr>
          <p:cNvSpPr>
            <a:spLocks noGrp="1"/>
          </p:cNvSpPr>
          <p:nvPr>
            <p:ph idx="1"/>
          </p:nvPr>
        </p:nvSpPr>
        <p:spPr>
          <a:xfrm>
            <a:off x="838200" y="1690688"/>
            <a:ext cx="10515600" cy="4889807"/>
          </a:xfrm>
        </p:spPr>
        <p:txBody>
          <a:bodyPr>
            <a:normAutofit lnSpcReduction="10000"/>
          </a:bodyPr>
          <a:lstStyle/>
          <a:p>
            <a:pPr algn="just">
              <a:lnSpc>
                <a:spcPct val="100000"/>
              </a:lnSpc>
            </a:pPr>
            <a:r>
              <a:rPr lang="en-US" sz="2000" b="0" i="0" u="none" strike="noStrike" dirty="0">
                <a:effectLst/>
              </a:rPr>
              <a:t>A </a:t>
            </a:r>
            <a:r>
              <a:rPr lang="en-US" sz="2000" dirty="0"/>
              <a:t>f</a:t>
            </a:r>
            <a:r>
              <a:rPr lang="en-US" sz="2000" b="0" i="0" u="none" strike="noStrike" dirty="0">
                <a:effectLst/>
              </a:rPr>
              <a:t>reshman student wants to test out possible schedule options and see how the different ones will work with their other obligations and if they will be able to manage their course load. The user must input the necessary data for each variation, and they will receive the different calculations. This can help them figure out what schedule and how large a courseload they can manage.</a:t>
            </a:r>
          </a:p>
          <a:p>
            <a:pPr algn="just">
              <a:lnSpc>
                <a:spcPct val="100000"/>
              </a:lnSpc>
            </a:pPr>
            <a:r>
              <a:rPr lang="en-US" sz="2000" b="0" i="0" u="none" strike="noStrike" dirty="0">
                <a:effectLst/>
              </a:rPr>
              <a:t>A student who works a job or has an internship wants to ensure that they will have enough time to complete all their schoolwork for that week. The user inputs the necessary data, and the system will output if they have enough hours in their week. If not, the program will give them an error, informing them that they do not have enough time in their week to accomplish everything they want to, and they will have to re-prioritize.</a:t>
            </a:r>
          </a:p>
          <a:p>
            <a:pPr algn="just">
              <a:lnSpc>
                <a:spcPct val="100000"/>
              </a:lnSpc>
            </a:pPr>
            <a:r>
              <a:rPr lang="en-US" sz="2000" dirty="0"/>
              <a:t>A senior wants to see if they have the bandwidth to add an independent project/thesis to their schedule on top of their obligations and other classes, if it requires 15 hours a week of work. </a:t>
            </a:r>
            <a:r>
              <a:rPr lang="en-US" sz="2000" b="0" i="0" u="none" strike="noStrike" dirty="0">
                <a:effectLst/>
              </a:rPr>
              <a:t>The user inputs the necessary data, and the system will output if they have enough hours in their week. If not, the program will give them an error message and they will either have to rearrange their schedule or take it a different semester.</a:t>
            </a:r>
          </a:p>
        </p:txBody>
      </p:sp>
    </p:spTree>
    <p:extLst>
      <p:ext uri="{BB962C8B-B14F-4D97-AF65-F5344CB8AC3E}">
        <p14:creationId xmlns:p14="http://schemas.microsoft.com/office/powerpoint/2010/main" val="27627556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722</TotalTime>
  <Words>722</Words>
  <Application>Microsoft Office PowerPoint</Application>
  <PresentationFormat>Widescreen</PresentationFormat>
  <Paragraphs>38</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Study Time Calculator</vt:lpstr>
      <vt:lpstr>Abstract</vt:lpstr>
      <vt:lpstr>User Flow</vt:lpstr>
      <vt:lpstr>Data Flow Diagram of Application Logic</vt:lpstr>
      <vt:lpstr>Initial User Interface</vt:lpstr>
      <vt:lpstr>Tentative Schedule</vt:lpstr>
      <vt:lpstr>Use Cases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Study Time Calculator</dc:title>
  <dc:creator>Evie Barth</dc:creator>
  <cp:lastModifiedBy>Evie Barth</cp:lastModifiedBy>
  <cp:revision>15</cp:revision>
  <dcterms:created xsi:type="dcterms:W3CDTF">2024-02-19T02:05:09Z</dcterms:created>
  <dcterms:modified xsi:type="dcterms:W3CDTF">2024-05-15T23:20:38Z</dcterms:modified>
</cp:coreProperties>
</file>

<file path=docProps/thumbnail.jpeg>
</file>